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1.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424" r:id="rId3"/>
    <p:sldId id="473" r:id="rId4"/>
    <p:sldId id="468" r:id="rId5"/>
    <p:sldId id="463" r:id="rId6"/>
    <p:sldId id="476" r:id="rId7"/>
    <p:sldId id="466" r:id="rId8"/>
    <p:sldId id="471" r:id="rId9"/>
    <p:sldId id="470" r:id="rId10"/>
    <p:sldId id="465" r:id="rId11"/>
    <p:sldId id="431" r:id="rId12"/>
    <p:sldId id="458" r:id="rId13"/>
    <p:sldId id="459" r:id="rId14"/>
    <p:sldId id="477" r:id="rId15"/>
    <p:sldId id="475" r:id="rId16"/>
    <p:sldId id="258" r:id="rId17"/>
    <p:sldId id="259" r:id="rId18"/>
    <p:sldId id="260" r:id="rId19"/>
    <p:sldId id="266" r:id="rId20"/>
    <p:sldId id="261" r:id="rId21"/>
    <p:sldId id="262" r:id="rId22"/>
    <p:sldId id="428" r:id="rId23"/>
    <p:sldId id="495" r:id="rId24"/>
    <p:sldId id="267" r:id="rId25"/>
    <p:sldId id="271" r:id="rId26"/>
    <p:sldId id="268" r:id="rId27"/>
    <p:sldId id="330" r:id="rId28"/>
    <p:sldId id="331" r:id="rId29"/>
    <p:sldId id="272" r:id="rId30"/>
    <p:sldId id="335" r:id="rId31"/>
    <p:sldId id="274" r:id="rId32"/>
    <p:sldId id="332" r:id="rId33"/>
    <p:sldId id="423" r:id="rId34"/>
    <p:sldId id="273" r:id="rId35"/>
    <p:sldId id="375" r:id="rId36"/>
    <p:sldId id="278" r:id="rId37"/>
    <p:sldId id="376" r:id="rId38"/>
    <p:sldId id="426" r:id="rId39"/>
    <p:sldId id="280" r:id="rId40"/>
    <p:sldId id="377" r:id="rId41"/>
    <p:sldId id="379" r:id="rId42"/>
    <p:sldId id="380" r:id="rId43"/>
    <p:sldId id="381" r:id="rId44"/>
    <p:sldId id="382" r:id="rId45"/>
    <p:sldId id="383"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311" r:id="rId74"/>
    <p:sldId id="418" r:id="rId75"/>
    <p:sldId id="429" r:id="rId76"/>
    <p:sldId id="419" r:id="rId77"/>
    <p:sldId id="413" r:id="rId78"/>
    <p:sldId id="467" r:id="rId79"/>
    <p:sldId id="416" r:id="rId80"/>
    <p:sldId id="417" r:id="rId81"/>
    <p:sldId id="420" r:id="rId82"/>
    <p:sldId id="432" r:id="rId83"/>
    <p:sldId id="433" r:id="rId84"/>
    <p:sldId id="434" r:id="rId85"/>
    <p:sldId id="435" r:id="rId86"/>
    <p:sldId id="494" r:id="rId87"/>
    <p:sldId id="447" r:id="rId88"/>
    <p:sldId id="480" r:id="rId89"/>
    <p:sldId id="479" r:id="rId90"/>
    <p:sldId id="436" r:id="rId91"/>
    <p:sldId id="474" r:id="rId92"/>
    <p:sldId id="462" r:id="rId93"/>
    <p:sldId id="472" r:id="rId94"/>
    <p:sldId id="481" r:id="rId95"/>
    <p:sldId id="482" r:id="rId96"/>
    <p:sldId id="483" r:id="rId97"/>
    <p:sldId id="484" r:id="rId98"/>
    <p:sldId id="485" r:id="rId99"/>
    <p:sldId id="486" r:id="rId100"/>
    <p:sldId id="487" r:id="rId101"/>
    <p:sldId id="488" r:id="rId102"/>
    <p:sldId id="489" r:id="rId103"/>
    <p:sldId id="490" r:id="rId104"/>
    <p:sldId id="491" r:id="rId105"/>
    <p:sldId id="492" r:id="rId106"/>
    <p:sldId id="461" r:id="rId107"/>
    <p:sldId id="449" r:id="rId108"/>
    <p:sldId id="478" r:id="rId109"/>
    <p:sldId id="446" r:id="rId110"/>
    <p:sldId id="454"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 id="473"/>
          </p14:sldIdLst>
        </p14:section>
        <p14:section name="RNA-Seq generation" id="{01C9B4F4-E0CD-AB4A-95E6-EC422ED6907C}">
          <p14:sldIdLst>
            <p14:sldId id="468"/>
            <p14:sldId id="463"/>
            <p14:sldId id="476"/>
            <p14:sldId id="466"/>
            <p14:sldId id="471"/>
            <p14:sldId id="470"/>
            <p14:sldId id="465"/>
            <p14:sldId id="431"/>
            <p14:sldId id="458"/>
            <p14:sldId id="459"/>
            <p14:sldId id="477"/>
          </p14:sldIdLst>
        </p14:section>
        <p14:section name="Transcript Reconstruction from RNA-Seq" id="{5DBB0234-9839-6440-9ACA-3189ECA0E274}">
          <p14:sldIdLst>
            <p14:sldId id="475"/>
            <p14:sldId id="258"/>
            <p14:sldId id="259"/>
            <p14:sldId id="260"/>
            <p14:sldId id="266"/>
            <p14:sldId id="261"/>
            <p14:sldId id="262"/>
            <p14:sldId id="428"/>
            <p14:sldId id="495"/>
          </p14:sldIdLst>
        </p14:section>
        <p14:section name="Tuxedo for transcript reconstruction" id="{BF5757DF-FBE5-4348-852C-BA51F2314412}">
          <p14:sldIdLst>
            <p14:sldId id="267"/>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67"/>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 id="494"/>
          </p14:sldIdLst>
        </p14:section>
        <p14:section name="Mapping Uncertainty and EM" id="{C055CC5F-7FBB-4D4B-9019-E10A8D999168}">
          <p14:sldIdLst>
            <p14:sldId id="447"/>
            <p14:sldId id="480"/>
            <p14:sldId id="479"/>
          </p14:sldIdLst>
        </p14:section>
        <p14:section name="DE analysis" id="{3434FA1E-6732-1B4C-85FE-33D96DB9FCC9}">
          <p14:sldIdLst>
            <p14:sldId id="436"/>
            <p14:sldId id="474"/>
            <p14:sldId id="462"/>
            <p14:sldId id="472"/>
          </p14:sldIdLst>
        </p14:section>
        <p14:section name="DE analysis" id="{950C299C-9C6B-7A48-A71B-F91D9685F57F}">
          <p14:sldIdLst>
            <p14:sldId id="481"/>
            <p14:sldId id="482"/>
            <p14:sldId id="483"/>
            <p14:sldId id="484"/>
            <p14:sldId id="485"/>
            <p14:sldId id="486"/>
            <p14:sldId id="487"/>
            <p14:sldId id="488"/>
            <p14:sldId id="489"/>
            <p14:sldId id="490"/>
            <p14:sldId id="491"/>
            <p14:sldId id="492"/>
          </p14:sldIdLst>
        </p14:section>
        <p14:section name="Analysis Frameworks" id="{EFA30600-8EA3-E541-AE8F-D02751C43494}">
          <p14:sldIdLst>
            <p14:sldId id="461"/>
            <p14:sldId id="449"/>
            <p14:sldId id="478"/>
          </p14:sldIdLst>
        </p14:section>
        <p14:section name="Final Summary" id="{BAA1D3C1-550B-5240-88EA-045006301613}">
          <p14:sldIdLst>
            <p14:sldId id="446"/>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21" autoAdjust="0"/>
  </p:normalViewPr>
  <p:slideViewPr>
    <p:cSldViewPr snapToGrid="0" snapToObjects="1">
      <p:cViewPr varScale="1">
        <p:scale>
          <a:sx n="89" d="100"/>
          <a:sy n="89" d="100"/>
        </p:scale>
        <p:origin x="-1048" y="-112"/>
      </p:cViewPr>
      <p:guideLst>
        <p:guide orient="horz" pos="2160"/>
        <p:guide pos="2880"/>
      </p:guideLst>
    </p:cSldViewPr>
  </p:slideViewPr>
  <p:notesTextViewPr>
    <p:cViewPr>
      <p:scale>
        <a:sx n="100" d="100"/>
        <a:sy n="100" d="100"/>
      </p:scale>
      <p:origin x="0" y="0"/>
    </p:cViewPr>
  </p:notesTextViewPr>
  <p:sorterViewPr>
    <p:cViewPr>
      <p:scale>
        <a:sx n="55" d="100"/>
        <a:sy n="55" d="100"/>
      </p:scale>
      <p:origin x="0" y="200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63488568"/>
        <c:axId val="-2063499784"/>
      </c:scatterChart>
      <c:valAx>
        <c:axId val="-2063488568"/>
        <c:scaling>
          <c:orientation val="minMax"/>
        </c:scaling>
        <c:delete val="0"/>
        <c:axPos val="b"/>
        <c:numFmt formatCode="General" sourceLinked="1"/>
        <c:majorTickMark val="out"/>
        <c:minorTickMark val="none"/>
        <c:tickLblPos val="nextTo"/>
        <c:crossAx val="-2063499784"/>
        <c:crosses val="autoZero"/>
        <c:crossBetween val="midCat"/>
      </c:valAx>
      <c:valAx>
        <c:axId val="-2063499784"/>
        <c:scaling>
          <c:orientation val="minMax"/>
        </c:scaling>
        <c:delete val="0"/>
        <c:axPos val="l"/>
        <c:majorGridlines/>
        <c:numFmt formatCode="General" sourceLinked="1"/>
        <c:majorTickMark val="out"/>
        <c:minorTickMark val="none"/>
        <c:tickLblPos val="nextTo"/>
        <c:crossAx val="-2063488568"/>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25</a:t>
            </a:fld>
            <a:endParaRPr lang="en-US"/>
          </a:p>
        </p:txBody>
      </p:sp>
    </p:spTree>
    <p:extLst>
      <p:ext uri="{BB962C8B-B14F-4D97-AF65-F5344CB8AC3E}">
        <p14:creationId xmlns:p14="http://schemas.microsoft.com/office/powerpoint/2010/main" val="378620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38</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65</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69</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70</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76</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78</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79</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80</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83</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87</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88</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90</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92</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93</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96</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98</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100</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103</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110</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RNA-</a:t>
            </a:r>
            <a:r>
              <a:rPr lang="en-US" sz="2800" dirty="0" err="1" smtClean="0"/>
              <a:t>Seq</a:t>
            </a:r>
            <a:r>
              <a:rPr lang="en-US" sz="2800" dirty="0" smtClean="0"/>
              <a:t> Workshop: Genome-Guided </a:t>
            </a:r>
            <a:r>
              <a:rPr lang="en-US" sz="2800" dirty="0"/>
              <a:t>and </a:t>
            </a:r>
            <a:r>
              <a:rPr lang="en-US" sz="2800" dirty="0" smtClean="0"/>
              <a:t/>
            </a:r>
            <a:br>
              <a:rPr lang="en-US" sz="2800" dirty="0" smtClean="0"/>
            </a:br>
            <a:r>
              <a:rPr lang="en-US" sz="2800" dirty="0" smtClean="0"/>
              <a:t>Genome</a:t>
            </a:r>
            <a:r>
              <a:rPr lang="en-US" sz="2800" dirty="0"/>
              <a:t>-Free Transcript Reconstruction and </a:t>
            </a:r>
            <a:r>
              <a:rPr lang="en-US" sz="2800" dirty="0" smtClean="0"/>
              <a:t/>
            </a:r>
            <a:br>
              <a:rPr lang="en-US" sz="2800" dirty="0" smtClean="0"/>
            </a:br>
            <a:r>
              <a:rPr lang="en-US" sz="2800" dirty="0" smtClean="0"/>
              <a:t>Analysis Using </a:t>
            </a:r>
            <a:r>
              <a:rPr lang="en-US" sz="2800" dirty="0"/>
              <a:t>RNA-</a:t>
            </a:r>
            <a:r>
              <a:rPr lang="en-US" sz="2800" dirty="0" err="1" smtClean="0"/>
              <a:t>Seq</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
        <p:nvSpPr>
          <p:cNvPr id="6" name="TextBox 5"/>
          <p:cNvSpPr txBox="1"/>
          <p:nvPr/>
        </p:nvSpPr>
        <p:spPr>
          <a:xfrm>
            <a:off x="142436" y="6372338"/>
            <a:ext cx="2739264" cy="369332"/>
          </a:xfrm>
          <a:prstGeom prst="rect">
            <a:avLst/>
          </a:prstGeom>
          <a:noFill/>
        </p:spPr>
        <p:txBody>
          <a:bodyPr wrap="none" rtlCol="0">
            <a:spAutoFit/>
          </a:bodyPr>
          <a:lstStyle/>
          <a:p>
            <a:r>
              <a:rPr lang="en-US" dirty="0" smtClean="0"/>
              <a:t>Content updated Oct, 2016</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365500" y="2955925"/>
            <a:ext cx="2411238" cy="400110"/>
          </a:xfrm>
          <a:prstGeom prst="rect">
            <a:avLst/>
          </a:prstGeom>
          <a:noFill/>
          <a:ln w="9525">
            <a:noFill/>
            <a:miter lim="800000"/>
            <a:headEnd/>
            <a:tailEnd/>
          </a:ln>
        </p:spPr>
        <p:txBody>
          <a:bodyPr wrap="none">
            <a:spAutoFit/>
          </a:bodyPr>
          <a:lstStyle/>
          <a:p>
            <a:pPr eaLnBrk="0" hangingPunct="0"/>
            <a:r>
              <a:rPr lang="en-US" sz="2000" b="1" dirty="0">
                <a:solidFill>
                  <a:srgbClr val="000090"/>
                </a:solidFill>
                <a:latin typeface="Calibri" pitchFamily="34" charset="0"/>
              </a:rPr>
              <a:t>First strand synthesis</a:t>
            </a:r>
          </a:p>
        </p:txBody>
      </p:sp>
      <p:sp>
        <p:nvSpPr>
          <p:cNvPr id="30" name="Text Box 12"/>
          <p:cNvSpPr txBox="1">
            <a:spLocks noChangeArrowheads="1"/>
          </p:cNvSpPr>
          <p:nvPr/>
        </p:nvSpPr>
        <p:spPr bwMode="auto">
          <a:xfrm>
            <a:off x="3365500" y="4603750"/>
            <a:ext cx="2726965" cy="400110"/>
          </a:xfrm>
          <a:prstGeom prst="rect">
            <a:avLst/>
          </a:prstGeom>
          <a:noFill/>
          <a:ln w="9525">
            <a:noFill/>
            <a:miter lim="800000"/>
            <a:headEnd/>
            <a:tailEnd/>
          </a:ln>
        </p:spPr>
        <p:txBody>
          <a:bodyPr wrap="none">
            <a:spAutoFit/>
          </a:bodyPr>
          <a:lstStyle/>
          <a:p>
            <a:pPr eaLnBrk="0" hangingPunct="0"/>
            <a:r>
              <a:rPr lang="en-US" sz="2000" b="1" dirty="0">
                <a:solidFill>
                  <a:srgbClr val="FF00FF"/>
                </a:solidFill>
                <a:latin typeface="Calibri" pitchFamily="34" charset="0"/>
              </a:rPr>
              <a:t>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smtClean="0"/>
              <a:t>See: </a:t>
            </a:r>
            <a:r>
              <a:rPr lang="en-US" dirty="0" smtClean="0">
                <a:hlinkClick r:id="rId3"/>
              </a:rPr>
              <a:t>http://</a:t>
            </a:r>
            <a:r>
              <a:rPr lang="en-US" dirty="0" err="1" smtClean="0">
                <a:hlinkClick r:id="rId3"/>
              </a:rPr>
              <a:t>www.biomedcentral.com</a:t>
            </a:r>
            <a:r>
              <a:rPr lang="en-US" dirty="0" smtClean="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i="1" dirty="0" err="1"/>
              <a:t>c</a:t>
            </a:r>
            <a:r>
              <a:rPr lang="en-US" sz="2400" i="1" dirty="0" err="1" smtClean="0"/>
              <a:t>uffdiff</a:t>
            </a:r>
            <a:endParaRPr lang="en-US" sz="2400"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b="1"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smtClean="0"/>
              <a:t>Soneson</a:t>
            </a:r>
            <a:r>
              <a:rPr lang="en-US" dirty="0" smtClean="0"/>
              <a:t> &amp; </a:t>
            </a:r>
            <a:r>
              <a:rPr lang="en-US" dirty="0" err="1" smtClean="0"/>
              <a:t>Delorenzi</a:t>
            </a:r>
            <a:r>
              <a:rPr lang="en-US" dirty="0" smtClean="0"/>
              <a:t>, 2013</a:t>
            </a:r>
            <a:endParaRPr lang="en-US" dirty="0"/>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384494893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smtClean="0"/>
              <a:t>Typical output from DE analysis</a:t>
            </a:r>
            <a:endParaRPr lang="en-US" dirty="0"/>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smtClean="0">
                <a:latin typeface="Courier New"/>
                <a:cs typeface="Courier New"/>
              </a:rPr>
              <a:t>                          </a:t>
            </a:r>
            <a:r>
              <a:rPr lang="fi-FI" sz="1000" b="1" dirty="0" err="1" smtClean="0">
                <a:latin typeface="Courier New"/>
                <a:cs typeface="Courier New"/>
              </a:rPr>
              <a:t>logFC</a:t>
            </a:r>
            <a:r>
              <a:rPr lang="fi-FI" sz="1000" b="1" dirty="0" smtClean="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a:t>
            </a:r>
            <a:r>
              <a:rPr lang="fi-FI" sz="1000" dirty="0" smtClean="0">
                <a:latin typeface="Courier New"/>
                <a:cs typeface="Courier New"/>
              </a:rPr>
              <a:t>158</a:t>
            </a:r>
          </a:p>
          <a:p>
            <a:r>
              <a:rPr lang="fi-FI" sz="1000" dirty="0" smtClean="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smtClean="0"/>
              <a:t>Up vs. Down regulated</a:t>
            </a:r>
            <a:endParaRPr lang="en-US" dirty="0"/>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smtClean="0"/>
              <a:t>Avg. expression level</a:t>
            </a:r>
            <a:endParaRPr lang="en-US" dirty="0"/>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smtClean="0"/>
              <a:t>Significance</a:t>
            </a:r>
            <a:endParaRPr lang="en-US" dirty="0"/>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942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124968577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172030088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97904448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94057320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340503"/>
            <a:ext cx="3943700" cy="2568978"/>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398" y="2099761"/>
            <a:ext cx="4983347" cy="4541785"/>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07556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7966" y="826794"/>
            <a:ext cx="8218834" cy="5641011"/>
          </a:xfrm>
          <a:prstGeom prst="rect">
            <a:avLst/>
          </a:prstGeom>
        </p:spPr>
      </p:pic>
      <p:sp>
        <p:nvSpPr>
          <p:cNvPr id="5" name="TextBox 4"/>
          <p:cNvSpPr txBox="1"/>
          <p:nvPr/>
        </p:nvSpPr>
        <p:spPr>
          <a:xfrm>
            <a:off x="1343042" y="6488668"/>
            <a:ext cx="6494085" cy="369332"/>
          </a:xfrm>
          <a:prstGeom prst="rect">
            <a:avLst/>
          </a:prstGeom>
          <a:noFill/>
        </p:spPr>
        <p:txBody>
          <a:bodyPr wrap="none" rtlCol="0">
            <a:spAutoFit/>
          </a:bodyPr>
          <a:lstStyle/>
          <a:p>
            <a:r>
              <a:rPr lang="en-US" dirty="0"/>
              <a:t>From: http://</a:t>
            </a:r>
            <a:r>
              <a:rPr lang="en-US" dirty="0" err="1"/>
              <a:t>www.bioinformatics.babraham.ac.uk</a:t>
            </a:r>
            <a:r>
              <a:rPr lang="en-US" dirty="0"/>
              <a:t>/projects/</a:t>
            </a:r>
            <a:r>
              <a:rPr lang="en-US" dirty="0" err="1"/>
              <a:t>fastqc</a:t>
            </a:r>
            <a:r>
              <a:rPr lang="en-US" dirty="0"/>
              <a:t>/</a:t>
            </a:r>
          </a:p>
        </p:txBody>
      </p:sp>
      <p:sp>
        <p:nvSpPr>
          <p:cNvPr id="2" name="Title 1"/>
          <p:cNvSpPr>
            <a:spLocks noGrp="1"/>
          </p:cNvSpPr>
          <p:nvPr>
            <p:ph type="title"/>
          </p:nvPr>
        </p:nvSpPr>
        <p:spPr>
          <a:xfrm>
            <a:off x="515592" y="55653"/>
            <a:ext cx="8229600" cy="805707"/>
          </a:xfrm>
        </p:spPr>
        <p:txBody>
          <a:bodyPr>
            <a:normAutofit/>
          </a:bodyPr>
          <a:lstStyle/>
          <a:p>
            <a:r>
              <a:rPr lang="en-US" sz="3600" dirty="0" smtClean="0"/>
              <a:t>Read Quality Assessment</a:t>
            </a:r>
            <a:endParaRPr lang="en-US" sz="3600" dirty="0"/>
          </a:p>
        </p:txBody>
      </p:sp>
    </p:spTree>
    <p:extLst>
      <p:ext uri="{BB962C8B-B14F-4D97-AF65-F5344CB8AC3E}">
        <p14:creationId xmlns:p14="http://schemas.microsoft.com/office/powerpoint/2010/main" val="314487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615065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RNA-</a:t>
            </a:r>
            <a:r>
              <a:rPr lang="en-US" dirty="0" err="1" smtClean="0"/>
              <a:t>Seq</a:t>
            </a:r>
            <a:r>
              <a:rPr lang="en-US" dirty="0" smtClean="0"/>
              <a:t> 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Basic principles of transcript abundance estimation</a:t>
            </a:r>
          </a:p>
          <a:p>
            <a:pPr marL="457200" indent="-457200">
              <a:buFont typeface="Arial"/>
              <a:buChar char="•"/>
            </a:pPr>
            <a:endParaRPr lang="en-US" sz="2800" dirty="0"/>
          </a:p>
          <a:p>
            <a:pPr marL="457200" indent="-457200">
              <a:buFont typeface="Arial"/>
              <a:buChar char="•"/>
            </a:pPr>
            <a:r>
              <a:rPr lang="en-US" sz="2800" dirty="0" smtClean="0"/>
              <a:t>Basic </a:t>
            </a:r>
            <a:r>
              <a:rPr lang="en-US" sz="2800" dirty="0"/>
              <a:t>p</a:t>
            </a:r>
            <a:r>
              <a:rPr lang="en-US" sz="2800" dirty="0" smtClean="0"/>
              <a:t>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1329371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910" y="-42807"/>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700223"/>
            <a:ext cx="8229600" cy="4525963"/>
          </a:xfrm>
        </p:spPr>
        <p:txBody>
          <a:bodyPr>
            <a:normAutofit/>
          </a:bodyPr>
          <a:lstStyle/>
          <a:p>
            <a:r>
              <a:rPr lang="en-US" sz="2000" dirty="0" smtClean="0"/>
              <a:t>Tools for </a:t>
            </a:r>
          </a:p>
          <a:p>
            <a:pPr lvl="1"/>
            <a:r>
              <a:rPr lang="en-US" sz="1800" dirty="0" smtClean="0"/>
              <a:t>converting  SAM &lt;-&gt; BAM</a:t>
            </a:r>
          </a:p>
          <a:p>
            <a:pPr lvl="1"/>
            <a:r>
              <a:rPr lang="en-US" sz="1800" dirty="0" smtClean="0"/>
              <a:t>Viewing BAM files  (</a:t>
            </a:r>
            <a:r>
              <a:rPr lang="en-US" sz="1800" dirty="0" err="1" smtClean="0"/>
              <a:t>eg</a:t>
            </a:r>
            <a:r>
              <a:rPr lang="en-US" sz="1800" dirty="0" smtClean="0"/>
              <a:t>.  </a:t>
            </a:r>
            <a:r>
              <a:rPr lang="en-US" sz="1800" dirty="0" err="1"/>
              <a:t>s</a:t>
            </a:r>
            <a:r>
              <a:rPr lang="en-US" sz="1800" dirty="0" err="1" smtClean="0"/>
              <a:t>amtools</a:t>
            </a:r>
            <a:r>
              <a:rPr lang="en-US" sz="1800" dirty="0" smtClean="0"/>
              <a:t> view </a:t>
            </a:r>
            <a:r>
              <a:rPr lang="en-US" sz="1800" dirty="0" err="1" smtClean="0"/>
              <a:t>file.bam</a:t>
            </a:r>
            <a:r>
              <a:rPr lang="en-US" sz="1800" dirty="0" smtClean="0"/>
              <a:t> | less )</a:t>
            </a:r>
          </a:p>
          <a:p>
            <a:pPr lvl="1"/>
            <a:r>
              <a:rPr lang="en-US" sz="1800" dirty="0" smtClean="0"/>
              <a:t>Sorting BAM files, and lots more:</a:t>
            </a:r>
          </a:p>
          <a:p>
            <a:pPr lvl="1"/>
            <a:endParaRPr lang="en-US" sz="1800" dirty="0"/>
          </a:p>
        </p:txBody>
      </p:sp>
      <p:pic>
        <p:nvPicPr>
          <p:cNvPr id="5" name="Picture 4" descr="Screen Shot 2016-10-17 at 9.2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61" y="2305422"/>
            <a:ext cx="5969000" cy="4267200"/>
          </a:xfrm>
          <a:prstGeom prst="rect">
            <a:avLst/>
          </a:prstGeom>
          <a:ln>
            <a:solidFill>
              <a:srgbClr val="4F81BD"/>
            </a:solidFill>
          </a:ln>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RNA-</a:t>
            </a:r>
            <a:r>
              <a:rPr lang="en-US" dirty="0" err="1" smtClean="0"/>
              <a:t>Seq</a:t>
            </a:r>
            <a:r>
              <a:rPr lang="en-US" dirty="0" smtClean="0"/>
              <a:t> Workshop Website</a:t>
            </a:r>
            <a:endParaRPr lang="en-US" dirty="0"/>
          </a:p>
        </p:txBody>
      </p:sp>
      <p:sp>
        <p:nvSpPr>
          <p:cNvPr id="3" name="TextBox 2"/>
          <p:cNvSpPr txBox="1"/>
          <p:nvPr/>
        </p:nvSpPr>
        <p:spPr>
          <a:xfrm>
            <a:off x="1305518" y="1366872"/>
            <a:ext cx="7986082" cy="369332"/>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smtClean="0">
                <a:solidFill>
                  <a:srgbClr val="0000FF"/>
                </a:solidFill>
              </a:rPr>
              <a:t>/</a:t>
            </a:r>
            <a:endParaRPr lang="en-US" dirty="0">
              <a:solidFill>
                <a:srgbClr val="0000FF"/>
              </a:solidFill>
            </a:endParaRPr>
          </a:p>
        </p:txBody>
      </p:sp>
      <p:sp>
        <p:nvSpPr>
          <p:cNvPr id="5" name="TextBox 4"/>
          <p:cNvSpPr txBox="1"/>
          <p:nvPr/>
        </p:nvSpPr>
        <p:spPr>
          <a:xfrm>
            <a:off x="3054301" y="1739680"/>
            <a:ext cx="2682120" cy="369332"/>
          </a:xfrm>
          <a:prstGeom prst="rect">
            <a:avLst/>
          </a:prstGeom>
          <a:noFill/>
        </p:spPr>
        <p:txBody>
          <a:bodyPr wrap="none" rtlCol="0">
            <a:spAutoFit/>
          </a:bodyPr>
          <a:lstStyle/>
          <a:p>
            <a:r>
              <a:rPr lang="en-US" dirty="0" smtClean="0"/>
              <a:t>(click the Wiki link at right)</a:t>
            </a:r>
            <a:endParaRPr lang="en-US" dirty="0"/>
          </a:p>
        </p:txBody>
      </p:sp>
      <p:grpSp>
        <p:nvGrpSpPr>
          <p:cNvPr id="9" name="Group 8"/>
          <p:cNvGrpSpPr/>
          <p:nvPr/>
        </p:nvGrpSpPr>
        <p:grpSpPr>
          <a:xfrm>
            <a:off x="1261679" y="3623805"/>
            <a:ext cx="6494085" cy="2385538"/>
            <a:chOff x="1095359" y="3729631"/>
            <a:chExt cx="6494085" cy="2385538"/>
          </a:xfrm>
        </p:grpSpPr>
        <p:sp>
          <p:nvSpPr>
            <p:cNvPr id="4" name="TextBox 3"/>
            <p:cNvSpPr txBox="1"/>
            <p:nvPr/>
          </p:nvSpPr>
          <p:spPr>
            <a:xfrm>
              <a:off x="1095359" y="4083844"/>
              <a:ext cx="6494085" cy="2031325"/>
            </a:xfrm>
            <a:prstGeom prst="rect">
              <a:avLst/>
            </a:prstGeom>
            <a:noFill/>
          </p:spPr>
          <p:txBody>
            <a:bodyPr wrap="none" rtlCol="0">
              <a:spAutoFit/>
            </a:bodyPr>
            <a:lstStyle/>
            <a:p>
              <a:pPr marL="285750" indent="-285750">
                <a:buFont typeface="Arial"/>
                <a:buChar char="•"/>
              </a:pPr>
              <a:r>
                <a:rPr lang="en-US" dirty="0" smtClean="0"/>
                <a:t>Installation guide for </a:t>
              </a:r>
              <a:r>
                <a:rPr lang="en-US" dirty="0" err="1" smtClean="0"/>
                <a:t>VirtualBox</a:t>
              </a:r>
              <a:r>
                <a:rPr lang="en-US" dirty="0" smtClean="0"/>
                <a:t> and the workshop VM</a:t>
              </a:r>
            </a:p>
            <a:p>
              <a:pPr marL="742950" lvl="1" indent="-285750">
                <a:buFont typeface="Arial"/>
                <a:buChar char="•"/>
              </a:pPr>
              <a:r>
                <a:rPr lang="en-US" dirty="0" smtClean="0"/>
                <a:t>Ubuntu </a:t>
              </a:r>
              <a:r>
                <a:rPr lang="en-US" dirty="0" err="1" smtClean="0"/>
                <a:t>linux</a:t>
              </a:r>
              <a:r>
                <a:rPr lang="en-US" dirty="0" smtClean="0"/>
                <a:t> running on Mac or PC via </a:t>
              </a:r>
              <a:r>
                <a:rPr lang="en-US" dirty="0" err="1" smtClean="0"/>
                <a:t>VirtualBox</a:t>
              </a:r>
              <a:r>
                <a:rPr lang="en-US" dirty="0" smtClean="0"/>
                <a:t> software.</a:t>
              </a:r>
            </a:p>
            <a:p>
              <a:pPr marL="742950" lvl="1" indent="-285750">
                <a:buFont typeface="Arial"/>
                <a:buChar char="•"/>
              </a:pPr>
              <a:r>
                <a:rPr lang="en-US" dirty="0" smtClean="0"/>
                <a:t>Easy installation!</a:t>
              </a:r>
            </a:p>
            <a:p>
              <a:pPr marL="285750" indent="-285750">
                <a:buFont typeface="Arial"/>
                <a:buChar char="•"/>
              </a:pPr>
              <a:r>
                <a:rPr lang="en-US" dirty="0" smtClean="0"/>
                <a:t>VM comes installed with workshop data and software.</a:t>
              </a:r>
            </a:p>
            <a:p>
              <a:pPr marL="285750" indent="-285750">
                <a:buFont typeface="Arial"/>
                <a:buChar char="•"/>
              </a:pPr>
              <a:r>
                <a:rPr lang="en-US" dirty="0" smtClean="0"/>
                <a:t>Self-guided tutorials for running </a:t>
              </a:r>
            </a:p>
            <a:p>
              <a:pPr marL="742950" lvl="1" indent="-285750">
                <a:buFont typeface="Arial"/>
                <a:buChar char="•"/>
              </a:pPr>
              <a:r>
                <a:rPr lang="en-US" dirty="0" smtClean="0"/>
                <a:t>Genome-guided RNA-</a:t>
              </a:r>
              <a:r>
                <a:rPr lang="en-US" dirty="0" err="1" smtClean="0"/>
                <a:t>Seq</a:t>
              </a:r>
              <a:r>
                <a:rPr lang="en-US" dirty="0" smtClean="0"/>
                <a:t> analysis using Tuxedo</a:t>
              </a:r>
            </a:p>
            <a:p>
              <a:pPr marL="742950" lvl="1" indent="-285750">
                <a:buFont typeface="Arial"/>
                <a:buChar char="•"/>
              </a:pPr>
              <a:r>
                <a:rPr lang="en-US" dirty="0" smtClean="0"/>
                <a:t>Genome-free RNA-</a:t>
              </a:r>
              <a:r>
                <a:rPr lang="en-US" dirty="0" err="1" smtClean="0"/>
                <a:t>Seq</a:t>
              </a:r>
              <a:r>
                <a:rPr lang="en-US" dirty="0" smtClean="0"/>
                <a:t> analysis using Trinity</a:t>
              </a:r>
              <a:endParaRPr lang="en-US" dirty="0"/>
            </a:p>
          </p:txBody>
        </p:sp>
        <p:sp>
          <p:nvSpPr>
            <p:cNvPr id="6" name="TextBox 5"/>
            <p:cNvSpPr txBox="1"/>
            <p:nvPr/>
          </p:nvSpPr>
          <p:spPr>
            <a:xfrm>
              <a:off x="1103783" y="3729631"/>
              <a:ext cx="1024139" cy="369332"/>
            </a:xfrm>
            <a:prstGeom prst="rect">
              <a:avLst/>
            </a:prstGeom>
            <a:noFill/>
          </p:spPr>
          <p:txBody>
            <a:bodyPr wrap="none" rtlCol="0">
              <a:spAutoFit/>
            </a:bodyPr>
            <a:lstStyle/>
            <a:p>
              <a:r>
                <a:rPr lang="en-US" dirty="0" smtClean="0"/>
                <a:t>Includes:</a:t>
              </a:r>
              <a:endParaRPr lang="en-US" dirty="0"/>
            </a:p>
          </p:txBody>
        </p:sp>
      </p:grpSp>
      <p:pic>
        <p:nvPicPr>
          <p:cNvPr id="7" name="Picture 6"/>
          <p:cNvPicPr>
            <a:picLocks noChangeAspect="1"/>
          </p:cNvPicPr>
          <p:nvPr/>
        </p:nvPicPr>
        <p:blipFill>
          <a:blip r:embed="rId2"/>
          <a:stretch>
            <a:fillRect/>
          </a:stretch>
        </p:blipFill>
        <p:spPr>
          <a:xfrm>
            <a:off x="4192100" y="2473091"/>
            <a:ext cx="2082821" cy="1273657"/>
          </a:xfrm>
          <a:prstGeom prst="rect">
            <a:avLst/>
          </a:prstGeom>
        </p:spPr>
      </p:pic>
      <p:pic>
        <p:nvPicPr>
          <p:cNvPr id="8" name="Picture 7"/>
          <p:cNvPicPr>
            <a:picLocks noChangeAspect="1"/>
          </p:cNvPicPr>
          <p:nvPr/>
        </p:nvPicPr>
        <p:blipFill>
          <a:blip r:embed="rId3"/>
          <a:stretch>
            <a:fillRect/>
          </a:stretch>
        </p:blipFill>
        <p:spPr>
          <a:xfrm>
            <a:off x="2797255" y="2471850"/>
            <a:ext cx="991587" cy="1274898"/>
          </a:xfrm>
          <a:prstGeom prst="rect">
            <a:avLst/>
          </a:prstGeom>
        </p:spPr>
      </p:pic>
    </p:spTree>
    <p:extLst>
      <p:ext uri="{BB962C8B-B14F-4D97-AF65-F5344CB8AC3E}">
        <p14:creationId xmlns:p14="http://schemas.microsoft.com/office/powerpoint/2010/main" val="25422276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chr1</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chr1</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2" y="345159"/>
            <a:ext cx="8229600" cy="1143000"/>
          </a:xfrm>
        </p:spPr>
        <p:txBody>
          <a:bodyPr/>
          <a:lstStyle/>
          <a:p>
            <a:r>
              <a:rPr lang="en-US" dirty="0" smtClean="0"/>
              <a:t>Demo: Tuxedo and IGV</a:t>
            </a:r>
            <a:endParaRPr lang="en-US" dirty="0"/>
          </a:p>
        </p:txBody>
      </p:sp>
      <p:sp>
        <p:nvSpPr>
          <p:cNvPr id="4" name="TextBox 3"/>
          <p:cNvSpPr txBox="1"/>
          <p:nvPr/>
        </p:nvSpPr>
        <p:spPr>
          <a:xfrm>
            <a:off x="1132104" y="2927153"/>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
        <p:nvSpPr>
          <p:cNvPr id="3" name="TextBox 2"/>
          <p:cNvSpPr txBox="1"/>
          <p:nvPr/>
        </p:nvSpPr>
        <p:spPr>
          <a:xfrm>
            <a:off x="591603" y="1773602"/>
            <a:ext cx="7982509"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/wiki/Tuxedo-Genome-Guided-</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spTree>
    <p:extLst>
      <p:ext uri="{BB962C8B-B14F-4D97-AF65-F5344CB8AC3E}">
        <p14:creationId xmlns:p14="http://schemas.microsoft.com/office/powerpoint/2010/main" val="290042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a:xfrm>
            <a:off x="457200" y="2332037"/>
            <a:ext cx="8229600" cy="4525963"/>
          </a:xfrm>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
        <p:nvSpPr>
          <p:cNvPr id="4" name="TextBox 3"/>
          <p:cNvSpPr txBox="1"/>
          <p:nvPr/>
        </p:nvSpPr>
        <p:spPr>
          <a:xfrm>
            <a:off x="734073" y="1417638"/>
            <a:ext cx="7415768"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/wiki/Trinity-De-novo-</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1232222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38"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663907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1477328"/>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r>
              <a:rPr lang="en-US" dirty="0" smtClean="0"/>
              <a:t>     RSEM, </a:t>
            </a:r>
            <a:r>
              <a:rPr lang="en-US" dirty="0" err="1" smtClean="0"/>
              <a:t>eXpress</a:t>
            </a:r>
            <a:r>
              <a:rPr lang="en-US" dirty="0" smtClean="0"/>
              <a:t>, </a:t>
            </a:r>
            <a:r>
              <a:rPr lang="en-US" dirty="0" err="1" smtClean="0"/>
              <a:t>kallisto</a:t>
            </a:r>
            <a:r>
              <a:rPr lang="en-US" dirty="0" smtClean="0"/>
              <a:t>, salmon,  …</a:t>
            </a:r>
          </a:p>
        </p:txBody>
      </p:sp>
      <p:sp>
        <p:nvSpPr>
          <p:cNvPr id="3" name="TextBox 2"/>
          <p:cNvSpPr txBox="1"/>
          <p:nvPr/>
        </p:nvSpPr>
        <p:spPr>
          <a:xfrm>
            <a:off x="360780" y="5743259"/>
            <a:ext cx="3345424" cy="646331"/>
          </a:xfrm>
          <a:prstGeom prst="rect">
            <a:avLst/>
          </a:prstGeom>
          <a:noFill/>
          <a:ln>
            <a:solidFill>
              <a:srgbClr val="000000"/>
            </a:solidFill>
          </a:ln>
        </p:spPr>
        <p:txBody>
          <a:bodyPr wrap="none" rtlCol="0">
            <a:spAutoFit/>
          </a:bodyPr>
          <a:lstStyle/>
          <a:p>
            <a:r>
              <a:rPr lang="en-US" dirty="0" smtClean="0"/>
              <a:t>New fast alignment-free methods</a:t>
            </a:r>
            <a:br>
              <a:rPr lang="en-US" dirty="0" smtClean="0"/>
            </a:br>
            <a:r>
              <a:rPr lang="en-US" dirty="0" smtClean="0"/>
              <a:t>now available!  </a:t>
            </a:r>
            <a:r>
              <a:rPr lang="en-US" dirty="0" err="1" smtClean="0"/>
              <a:t>eg</a:t>
            </a:r>
            <a:r>
              <a:rPr lang="en-US" dirty="0" smtClean="0"/>
              <a:t>. </a:t>
            </a:r>
            <a:r>
              <a:rPr lang="en-US" dirty="0" err="1" smtClean="0"/>
              <a:t>Kallisto</a:t>
            </a:r>
            <a:endParaRPr lang="en-US" dirty="0"/>
          </a:p>
        </p:txBody>
      </p:sp>
    </p:spTree>
    <p:extLst>
      <p:ext uri="{BB962C8B-B14F-4D97-AF65-F5344CB8AC3E}">
        <p14:creationId xmlns:p14="http://schemas.microsoft.com/office/powerpoint/2010/main" val="594019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smtClean="0"/>
              <a:t>Fast Abundance Estimation Using Pseudo-alignments and Equivalence Classes</a:t>
            </a:r>
            <a:br>
              <a:rPr lang="en-US" sz="2000" dirty="0" smtClean="0"/>
            </a:br>
            <a:r>
              <a:rPr lang="en-US" sz="1800" dirty="0" smtClean="0"/>
              <a:t>(</a:t>
            </a:r>
            <a:r>
              <a:rPr lang="en-US" sz="1800" dirty="0" err="1" smtClean="0"/>
              <a:t>Kallisto</a:t>
            </a:r>
            <a:r>
              <a:rPr lang="en-US" sz="1800" dirty="0" smtClean="0"/>
              <a:t> software, Bray et al., NBT 2016)</a:t>
            </a:r>
            <a:endParaRPr lang="en-US" sz="1800" dirty="0"/>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smtClean="0"/>
              <a:t>Adapted from Fig 1 from Bray et al.</a:t>
            </a:r>
            <a:endParaRPr lang="en-US" sz="1200" dirty="0"/>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180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243339" y="5424729"/>
              <a:ext cx="1619338" cy="1373507"/>
              <a:chOff x="243339" y="5424729"/>
              <a:chExt cx="1619338"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2209" y="5694548"/>
                <a:ext cx="985479" cy="523220"/>
              </a:xfrm>
              <a:prstGeom prst="rect">
                <a:avLst/>
              </a:prstGeom>
              <a:noFill/>
            </p:spPr>
            <p:txBody>
              <a:bodyPr wrap="none" rtlCol="0">
                <a:spAutoFit/>
              </a:bodyPr>
              <a:lstStyle/>
              <a:p>
                <a:endParaRPr lang="en-US" sz="1400" b="1" dirty="0"/>
              </a:p>
              <a:p>
                <a:r>
                  <a:rPr lang="en-US" sz="1400" b="1" dirty="0"/>
                  <a:t>E</a:t>
                </a:r>
                <a:r>
                  <a:rPr lang="en-US" sz="1400" b="1" dirty="0" smtClean="0"/>
                  <a:t>xpression</a:t>
                </a:r>
                <a:endParaRPr lang="en-US" sz="1400" b="1"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050690" y="752669"/>
            <a:ext cx="2162397" cy="6097907"/>
            <a:chOff x="3050690" y="752669"/>
            <a:chExt cx="2162397"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050690" y="5463209"/>
              <a:ext cx="1733505" cy="1387367"/>
              <a:chOff x="129172" y="5410869"/>
              <a:chExt cx="1733505" cy="138736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62579" y="5702620"/>
                <a:ext cx="1106722" cy="523220"/>
              </a:xfrm>
              <a:prstGeom prst="rect">
                <a:avLst/>
              </a:prstGeom>
              <a:noFill/>
            </p:spPr>
            <p:txBody>
              <a:bodyPr wrap="square" rtlCol="0">
                <a:spAutoFit/>
              </a:bodyPr>
              <a:lstStyle/>
              <a:p>
                <a:pPr algn="ctr"/>
                <a:r>
                  <a:rPr lang="en-US" sz="1400" b="1" dirty="0" smtClean="0"/>
                  <a:t>Relative </a:t>
                </a:r>
                <a:br>
                  <a:rPr lang="en-US" sz="1400" b="1" dirty="0" smtClean="0"/>
                </a:br>
                <a:r>
                  <a:rPr lang="en-US" sz="1400" b="1" dirty="0" err="1" smtClean="0"/>
                  <a:t>Experssion</a:t>
                </a:r>
                <a:endParaRPr lang="en-US" sz="1400" b="1"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151566" y="752669"/>
            <a:ext cx="2481142" cy="6087802"/>
            <a:chOff x="6151566" y="752669"/>
            <a:chExt cx="248114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151566" y="5466964"/>
              <a:ext cx="1826957" cy="1373507"/>
              <a:chOff x="35720" y="5424729"/>
              <a:chExt cx="1826957"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94100" y="5586826"/>
                <a:ext cx="998303" cy="738664"/>
              </a:xfrm>
              <a:prstGeom prst="rect">
                <a:avLst/>
              </a:prstGeom>
              <a:noFill/>
            </p:spPr>
            <p:txBody>
              <a:bodyPr wrap="none" rtlCol="0">
                <a:spAutoFit/>
              </a:bodyPr>
              <a:lstStyle/>
              <a:p>
                <a:pPr algn="ctr"/>
                <a:r>
                  <a:rPr lang="en-US" sz="1400" b="1" dirty="0" smtClean="0"/>
                  <a:t>Re-Scaled</a:t>
                </a:r>
                <a:br>
                  <a:rPr lang="en-US" sz="1400" b="1" dirty="0" smtClean="0"/>
                </a:br>
                <a:r>
                  <a:rPr lang="en-US" sz="1400" b="1" dirty="0" smtClean="0"/>
                  <a:t>Relative</a:t>
                </a:r>
                <a:br>
                  <a:rPr lang="en-US" sz="1400" b="1" dirty="0" smtClean="0"/>
                </a:br>
                <a:r>
                  <a:rPr lang="en-US" sz="1400" b="1" dirty="0" smtClean="0"/>
                  <a:t>Expression</a:t>
                </a:r>
                <a:endParaRPr lang="en-US" sz="1400" b="1"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Analysis</a:t>
            </a:r>
            <a:endParaRPr lang="en-US" dirty="0"/>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Tree>
    <p:extLst>
      <p:ext uri="{BB962C8B-B14F-4D97-AF65-F5344CB8AC3E}">
        <p14:creationId xmlns:p14="http://schemas.microsoft.com/office/powerpoint/2010/main" val="74247620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191634450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311392301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30671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smtClean="0"/>
              <a:t>Observed Read Count (k)</a:t>
            </a:r>
            <a:endParaRPr lang="en-US" dirty="0"/>
          </a:p>
        </p:txBody>
      </p:sp>
      <p:sp>
        <p:nvSpPr>
          <p:cNvPr id="9" name="TextBox 8"/>
          <p:cNvSpPr txBox="1"/>
          <p:nvPr/>
        </p:nvSpPr>
        <p:spPr>
          <a:xfrm>
            <a:off x="234053" y="5036173"/>
            <a:ext cx="763776" cy="369332"/>
          </a:xfrm>
          <a:prstGeom prst="rect">
            <a:avLst/>
          </a:prstGeom>
          <a:noFill/>
        </p:spPr>
        <p:txBody>
          <a:bodyPr wrap="none" rtlCol="0">
            <a:spAutoFit/>
          </a:bodyPr>
          <a:lstStyle/>
          <a:p>
            <a:r>
              <a:rPr lang="en-US" dirty="0" smtClean="0"/>
              <a:t>P(x=k)</a:t>
            </a:r>
            <a:endParaRPr lang="en-US" dirty="0"/>
          </a:p>
        </p:txBody>
      </p:sp>
    </p:spTree>
    <p:extLst>
      <p:ext uri="{BB962C8B-B14F-4D97-AF65-F5344CB8AC3E}">
        <p14:creationId xmlns:p14="http://schemas.microsoft.com/office/powerpoint/2010/main" val="177215921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3062046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5667</TotalTime>
  <Words>7586</Words>
  <Application>Microsoft Macintosh PowerPoint</Application>
  <PresentationFormat>On-screen Show (4:3)</PresentationFormat>
  <Paragraphs>1165</Paragraphs>
  <Slides>110</Slides>
  <Notes>69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2" baseType="lpstr">
      <vt:lpstr>Office Theme</vt:lpstr>
      <vt:lpstr>Equation</vt:lpstr>
      <vt:lpstr>RNA-Seq Workshop: Genome-Guided and  Genome-Free Transcript Reconstruction and  Analysis Using RNA-Seq</vt:lpstr>
      <vt:lpstr>RNA-Seq Workshop Overview</vt:lpstr>
      <vt:lpstr>Trinity RNA-Seq Workshop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Read Quality Assessment</vt:lpstr>
      <vt:lpstr>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Why cross-sample normalization is important</vt:lpstr>
      <vt:lpstr>Normalization Required Otherwise, housekeeping genes look diff expressed  due to sample composition differences</vt:lpstr>
      <vt:lpstr>PowerPoint Presentation</vt:lpstr>
      <vt:lpstr>Differential Expression Analysis</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Typical output from DE analysis</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PowerPoint Presentation</vt:lpstr>
      <vt:lpstr>Summary of Key Points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356</cp:revision>
  <cp:lastPrinted>2012-10-25T15:15:08Z</cp:lastPrinted>
  <dcterms:created xsi:type="dcterms:W3CDTF">2012-10-21T21:15:39Z</dcterms:created>
  <dcterms:modified xsi:type="dcterms:W3CDTF">2016-10-18T02:37:56Z</dcterms:modified>
</cp:coreProperties>
</file>